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Playfair Displ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layfairDispl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PlayfairDisplay-italic.fntdata"/><Relationship Id="rId6" Type="http://schemas.openxmlformats.org/officeDocument/2006/relationships/slide" Target="slides/slide1.xml"/><Relationship Id="rId18" Type="http://schemas.openxmlformats.org/officeDocument/2006/relationships/font" Target="fonts/PlayfairDisplay-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d26d46e35f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d26d46e35f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can see the higher number of acc within takoma park. Following that, we might consider researching another layer which is the socio economic aspect of the neighborhood as a trigger for the </a:t>
            </a:r>
            <a:r>
              <a:rPr lang="en"/>
              <a:t>development</a:t>
            </a:r>
            <a:r>
              <a:rPr lang="en"/>
              <a:t> of ADUs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d26d46e35f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d26d46e35f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d25db12a20_0_1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d25db12a20_0_1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d26d46e35f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d26d46e35f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d25db12a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d25db12a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d26d46e35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d26d46e35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d25db12a20_0_1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d25db12a20_0_1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d25db12a20_0_1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d25db12a20_0_1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d26d46e35f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d26d46e35f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mapping the different types of ADUs and the metro stops, it </a:t>
            </a:r>
            <a:r>
              <a:rPr lang="en"/>
              <a:t>appeared</a:t>
            </a:r>
            <a:r>
              <a:rPr lang="en"/>
              <a:t> to us that there is not specific correlation between ADU development and location of metro stations. In fact, if we look at Rockville station or Shady Grove for </a:t>
            </a:r>
            <a:r>
              <a:rPr lang="en"/>
              <a:t>example</a:t>
            </a:r>
            <a:r>
              <a:rPr lang="en"/>
              <a:t>, we see that the area does not show any ADU nearby.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d26d46e35f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d26d46e35f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appears that people who applied for the most RLU permits are nearby bethesda station and those whoapplied for the most ACC’’s are within takoma park, meanwhile those who applied for the most ACC3 are </a:t>
            </a:r>
            <a:r>
              <a:rPr lang="en"/>
              <a:t>nearby</a:t>
            </a:r>
            <a:r>
              <a:rPr lang="en"/>
              <a:t> medical center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9050" y="748800"/>
            <a:ext cx="3645900" cy="3645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992950" y="992700"/>
            <a:ext cx="3158100" cy="3158100"/>
          </a:xfrm>
          <a:prstGeom prst="rect">
            <a:avLst/>
          </a:prstGeom>
          <a:noFill/>
          <a:ln cap="flat" cmpd="sng" w="28575">
            <a:solidFill>
              <a:schemeClr val="lt1"/>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096250" y="1627200"/>
            <a:ext cx="2951400" cy="1584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32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32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32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32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32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32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32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32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3200"/>
              <a:buFont typeface="Lato"/>
              <a:buNone/>
              <a:defRPr>
                <a:solidFill>
                  <a:schemeClr val="lt1"/>
                </a:solidFill>
                <a:latin typeface="Lato"/>
                <a:ea typeface="Lato"/>
                <a:cs typeface="Lato"/>
                <a:sym typeface="Lato"/>
              </a:defRPr>
            </a:lvl9pPr>
          </a:lstStyle>
          <a:p/>
        </p:txBody>
      </p:sp>
      <p:sp>
        <p:nvSpPr>
          <p:cNvPr id="13" name="Google Shape;13;p2"/>
          <p:cNvSpPr txBox="1"/>
          <p:nvPr>
            <p:ph idx="1" type="subTitle"/>
          </p:nvPr>
        </p:nvSpPr>
        <p:spPr>
          <a:xfrm>
            <a:off x="3096363" y="3266930"/>
            <a:ext cx="2951400" cy="701400"/>
          </a:xfrm>
          <a:prstGeom prst="rect">
            <a:avLst/>
          </a:prstGeom>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8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1800"/>
              <a:buFont typeface="Playfair Display"/>
              <a:buNone/>
              <a:defRPr b="1" sz="1800">
                <a:solidFill>
                  <a:schemeClr val="lt1"/>
                </a:solidFill>
                <a:latin typeface="Playfair Display"/>
                <a:ea typeface="Playfair Display"/>
                <a:cs typeface="Playfair Display"/>
                <a:sym typeface="Playfair Display"/>
              </a:defRPr>
            </a:lvl9pPr>
          </a:lstStyle>
          <a:p/>
        </p:txBody>
      </p:sp>
      <p:sp>
        <p:nvSpPr>
          <p:cNvPr id="14" name="Google Shape;14;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1233100"/>
            <a:ext cx="8520600" cy="161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10000"/>
              <a:buFont typeface="Lato"/>
              <a:buNone/>
              <a:defRPr sz="10000">
                <a:latin typeface="Lato"/>
                <a:ea typeface="Lato"/>
                <a:cs typeface="Lato"/>
                <a:sym typeface="Lato"/>
              </a:defRPr>
            </a:lvl1pPr>
            <a:lvl2pPr lvl="1" algn="ctr">
              <a:spcBef>
                <a:spcPts val="0"/>
              </a:spcBef>
              <a:spcAft>
                <a:spcPts val="0"/>
              </a:spcAft>
              <a:buSzPts val="10000"/>
              <a:buFont typeface="Lato"/>
              <a:buNone/>
              <a:defRPr sz="10000">
                <a:latin typeface="Lato"/>
                <a:ea typeface="Lato"/>
                <a:cs typeface="Lato"/>
                <a:sym typeface="Lato"/>
              </a:defRPr>
            </a:lvl2pPr>
            <a:lvl3pPr lvl="2" algn="ctr">
              <a:spcBef>
                <a:spcPts val="0"/>
              </a:spcBef>
              <a:spcAft>
                <a:spcPts val="0"/>
              </a:spcAft>
              <a:buSzPts val="10000"/>
              <a:buFont typeface="Lato"/>
              <a:buNone/>
              <a:defRPr sz="10000">
                <a:latin typeface="Lato"/>
                <a:ea typeface="Lato"/>
                <a:cs typeface="Lato"/>
                <a:sym typeface="Lato"/>
              </a:defRPr>
            </a:lvl3pPr>
            <a:lvl4pPr lvl="3" algn="ctr">
              <a:spcBef>
                <a:spcPts val="0"/>
              </a:spcBef>
              <a:spcAft>
                <a:spcPts val="0"/>
              </a:spcAft>
              <a:buSzPts val="10000"/>
              <a:buFont typeface="Lato"/>
              <a:buNone/>
              <a:defRPr sz="10000">
                <a:latin typeface="Lato"/>
                <a:ea typeface="Lato"/>
                <a:cs typeface="Lato"/>
                <a:sym typeface="Lato"/>
              </a:defRPr>
            </a:lvl4pPr>
            <a:lvl5pPr lvl="4" algn="ctr">
              <a:spcBef>
                <a:spcPts val="0"/>
              </a:spcBef>
              <a:spcAft>
                <a:spcPts val="0"/>
              </a:spcAft>
              <a:buSzPts val="10000"/>
              <a:buFont typeface="Lato"/>
              <a:buNone/>
              <a:defRPr sz="10000">
                <a:latin typeface="Lato"/>
                <a:ea typeface="Lato"/>
                <a:cs typeface="Lato"/>
                <a:sym typeface="Lato"/>
              </a:defRPr>
            </a:lvl5pPr>
            <a:lvl6pPr lvl="5" algn="ctr">
              <a:spcBef>
                <a:spcPts val="0"/>
              </a:spcBef>
              <a:spcAft>
                <a:spcPts val="0"/>
              </a:spcAft>
              <a:buSzPts val="10000"/>
              <a:buFont typeface="Lato"/>
              <a:buNone/>
              <a:defRPr sz="10000">
                <a:latin typeface="Lato"/>
                <a:ea typeface="Lato"/>
                <a:cs typeface="Lato"/>
                <a:sym typeface="Lato"/>
              </a:defRPr>
            </a:lvl6pPr>
            <a:lvl7pPr lvl="6" algn="ctr">
              <a:spcBef>
                <a:spcPts val="0"/>
              </a:spcBef>
              <a:spcAft>
                <a:spcPts val="0"/>
              </a:spcAft>
              <a:buSzPts val="10000"/>
              <a:buFont typeface="Lato"/>
              <a:buNone/>
              <a:defRPr sz="10000">
                <a:latin typeface="Lato"/>
                <a:ea typeface="Lato"/>
                <a:cs typeface="Lato"/>
                <a:sym typeface="Lato"/>
              </a:defRPr>
            </a:lvl7pPr>
            <a:lvl8pPr lvl="7" algn="ctr">
              <a:spcBef>
                <a:spcPts val="0"/>
              </a:spcBef>
              <a:spcAft>
                <a:spcPts val="0"/>
              </a:spcAft>
              <a:buSzPts val="10000"/>
              <a:buFont typeface="Lato"/>
              <a:buNone/>
              <a:defRPr sz="10000">
                <a:latin typeface="Lato"/>
                <a:ea typeface="Lato"/>
                <a:cs typeface="Lato"/>
                <a:sym typeface="Lato"/>
              </a:defRPr>
            </a:lvl8pPr>
            <a:lvl9pPr lvl="8" algn="ctr">
              <a:spcBef>
                <a:spcPts val="0"/>
              </a:spcBef>
              <a:spcAft>
                <a:spcPts val="0"/>
              </a:spcAft>
              <a:buSzPts val="10000"/>
              <a:buFont typeface="Lato"/>
              <a:buNone/>
              <a:defRPr sz="10000">
                <a:latin typeface="Lato"/>
                <a:ea typeface="Lato"/>
                <a:cs typeface="Lato"/>
                <a:sym typeface="Lato"/>
              </a:defRPr>
            </a:lvl9pPr>
          </a:lstStyle>
          <a:p>
            <a:r>
              <a:t>xx%</a:t>
            </a:r>
          </a:p>
        </p:txBody>
      </p:sp>
      <p:sp>
        <p:nvSpPr>
          <p:cNvPr id="51" name="Google Shape;51;p11"/>
          <p:cNvSpPr txBox="1"/>
          <p:nvPr>
            <p:ph idx="1" type="body"/>
          </p:nvPr>
        </p:nvSpPr>
        <p:spPr>
          <a:xfrm>
            <a:off x="311700" y="29194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509550" y="1423875"/>
            <a:ext cx="8124900" cy="17982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lgn="ctr">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17" name="Google Shape;17;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391350"/>
            <a:ext cx="8520600" cy="6261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91378"/>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Font typeface="Lato"/>
              <a:buNone/>
              <a:defRPr b="0" sz="4800">
                <a:solidFill>
                  <a:schemeClr val="lt1"/>
                </a:solidFill>
                <a:latin typeface="Lato"/>
                <a:ea typeface="Lato"/>
                <a:cs typeface="Lato"/>
                <a:sym typeface="Lato"/>
              </a:defRPr>
            </a:lvl1pPr>
            <a:lvl2pPr lvl="1">
              <a:spcBef>
                <a:spcPts val="0"/>
              </a:spcBef>
              <a:spcAft>
                <a:spcPts val="0"/>
              </a:spcAft>
              <a:buClr>
                <a:schemeClr val="lt1"/>
              </a:buClr>
              <a:buSzPts val="4800"/>
              <a:buFont typeface="Lato"/>
              <a:buNone/>
              <a:defRPr b="0" sz="4800">
                <a:solidFill>
                  <a:schemeClr val="lt1"/>
                </a:solidFill>
                <a:latin typeface="Lato"/>
                <a:ea typeface="Lato"/>
                <a:cs typeface="Lato"/>
                <a:sym typeface="Lato"/>
              </a:defRPr>
            </a:lvl2pPr>
            <a:lvl3pPr lvl="2">
              <a:spcBef>
                <a:spcPts val="0"/>
              </a:spcBef>
              <a:spcAft>
                <a:spcPts val="0"/>
              </a:spcAft>
              <a:buClr>
                <a:schemeClr val="lt1"/>
              </a:buClr>
              <a:buSzPts val="4800"/>
              <a:buFont typeface="Lato"/>
              <a:buNone/>
              <a:defRPr b="0" sz="4800">
                <a:solidFill>
                  <a:schemeClr val="lt1"/>
                </a:solidFill>
                <a:latin typeface="Lato"/>
                <a:ea typeface="Lato"/>
                <a:cs typeface="Lato"/>
                <a:sym typeface="Lato"/>
              </a:defRPr>
            </a:lvl3pPr>
            <a:lvl4pPr lvl="3">
              <a:spcBef>
                <a:spcPts val="0"/>
              </a:spcBef>
              <a:spcAft>
                <a:spcPts val="0"/>
              </a:spcAft>
              <a:buClr>
                <a:schemeClr val="lt1"/>
              </a:buClr>
              <a:buSzPts val="4800"/>
              <a:buFont typeface="Lato"/>
              <a:buNone/>
              <a:defRPr b="0" sz="4800">
                <a:solidFill>
                  <a:schemeClr val="lt1"/>
                </a:solidFill>
                <a:latin typeface="Lato"/>
                <a:ea typeface="Lato"/>
                <a:cs typeface="Lato"/>
                <a:sym typeface="Lato"/>
              </a:defRPr>
            </a:lvl4pPr>
            <a:lvl5pPr lvl="4">
              <a:spcBef>
                <a:spcPts val="0"/>
              </a:spcBef>
              <a:spcAft>
                <a:spcPts val="0"/>
              </a:spcAft>
              <a:buClr>
                <a:schemeClr val="lt1"/>
              </a:buClr>
              <a:buSzPts val="4800"/>
              <a:buFont typeface="Lato"/>
              <a:buNone/>
              <a:defRPr b="0" sz="4800">
                <a:solidFill>
                  <a:schemeClr val="lt1"/>
                </a:solidFill>
                <a:latin typeface="Lato"/>
                <a:ea typeface="Lato"/>
                <a:cs typeface="Lato"/>
                <a:sym typeface="Lato"/>
              </a:defRPr>
            </a:lvl5pPr>
            <a:lvl6pPr lvl="5">
              <a:spcBef>
                <a:spcPts val="0"/>
              </a:spcBef>
              <a:spcAft>
                <a:spcPts val="0"/>
              </a:spcAft>
              <a:buClr>
                <a:schemeClr val="lt1"/>
              </a:buClr>
              <a:buSzPts val="4800"/>
              <a:buFont typeface="Lato"/>
              <a:buNone/>
              <a:defRPr b="0" sz="4800">
                <a:solidFill>
                  <a:schemeClr val="lt1"/>
                </a:solidFill>
                <a:latin typeface="Lato"/>
                <a:ea typeface="Lato"/>
                <a:cs typeface="Lato"/>
                <a:sym typeface="Lato"/>
              </a:defRPr>
            </a:lvl6pPr>
            <a:lvl7pPr lvl="6">
              <a:spcBef>
                <a:spcPts val="0"/>
              </a:spcBef>
              <a:spcAft>
                <a:spcPts val="0"/>
              </a:spcAft>
              <a:buClr>
                <a:schemeClr val="lt1"/>
              </a:buClr>
              <a:buSzPts val="4800"/>
              <a:buFont typeface="Lato"/>
              <a:buNone/>
              <a:defRPr b="0" sz="4800">
                <a:solidFill>
                  <a:schemeClr val="lt1"/>
                </a:solidFill>
                <a:latin typeface="Lato"/>
                <a:ea typeface="Lato"/>
                <a:cs typeface="Lato"/>
                <a:sym typeface="Lato"/>
              </a:defRPr>
            </a:lvl7pPr>
            <a:lvl8pPr lvl="7">
              <a:spcBef>
                <a:spcPts val="0"/>
              </a:spcBef>
              <a:spcAft>
                <a:spcPts val="0"/>
              </a:spcAft>
              <a:buClr>
                <a:schemeClr val="lt1"/>
              </a:buClr>
              <a:buSzPts val="4800"/>
              <a:buFont typeface="Lato"/>
              <a:buNone/>
              <a:defRPr b="0" sz="4800">
                <a:solidFill>
                  <a:schemeClr val="lt1"/>
                </a:solidFill>
                <a:latin typeface="Lato"/>
                <a:ea typeface="Lato"/>
                <a:cs typeface="Lato"/>
                <a:sym typeface="Lato"/>
              </a:defRPr>
            </a:lvl8pPr>
            <a:lvl9pPr lvl="8">
              <a:spcBef>
                <a:spcPts val="0"/>
              </a:spcBef>
              <a:spcAft>
                <a:spcPts val="0"/>
              </a:spcAft>
              <a:buClr>
                <a:schemeClr val="lt1"/>
              </a:buClr>
              <a:buSzPts val="4800"/>
              <a:buFont typeface="Lato"/>
              <a:buNone/>
              <a:defRPr b="0" sz="4800">
                <a:solidFill>
                  <a:schemeClr val="lt1"/>
                </a:solidFill>
                <a:latin typeface="Lato"/>
                <a:ea typeface="Lato"/>
                <a:cs typeface="Lato"/>
                <a:sym typeface="Lato"/>
              </a:defRPr>
            </a:lvl9pPr>
          </a:lstStyle>
          <a:p/>
        </p:txBody>
      </p:sp>
      <p:sp>
        <p:nvSpPr>
          <p:cNvPr id="37" name="Google Shape;37;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1" name="Google Shape;41;p9"/>
          <p:cNvSpPr txBox="1"/>
          <p:nvPr>
            <p:ph type="title"/>
          </p:nvPr>
        </p:nvSpPr>
        <p:spPr>
          <a:xfrm>
            <a:off x="265500" y="1107950"/>
            <a:ext cx="4045200" cy="1683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7" name="Google Shape;47;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coral">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91350"/>
            <a:ext cx="8520600" cy="6261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2743800" y="1314525"/>
            <a:ext cx="3643800" cy="159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280">
                <a:latin typeface="Calibri"/>
                <a:ea typeface="Calibri"/>
                <a:cs typeface="Calibri"/>
                <a:sym typeface="Calibri"/>
              </a:rPr>
              <a:t>Accessory Dwelling Units </a:t>
            </a:r>
            <a:endParaRPr sz="2280">
              <a:latin typeface="Calibri"/>
              <a:ea typeface="Calibri"/>
              <a:cs typeface="Calibri"/>
              <a:sym typeface="Calibri"/>
            </a:endParaRPr>
          </a:p>
          <a:p>
            <a:pPr indent="0" lvl="0" marL="0" rtl="0" algn="ctr">
              <a:spcBef>
                <a:spcPts val="0"/>
              </a:spcBef>
              <a:spcAft>
                <a:spcPts val="0"/>
              </a:spcAft>
              <a:buSzPts val="990"/>
              <a:buNone/>
            </a:pPr>
            <a:r>
              <a:rPr b="0" lang="en" sz="2280">
                <a:latin typeface="Calibri"/>
                <a:ea typeface="Calibri"/>
                <a:cs typeface="Calibri"/>
                <a:sym typeface="Calibri"/>
              </a:rPr>
              <a:t>as a solution for </a:t>
            </a:r>
            <a:endParaRPr b="0" sz="2280">
              <a:latin typeface="Calibri"/>
              <a:ea typeface="Calibri"/>
              <a:cs typeface="Calibri"/>
              <a:sym typeface="Calibri"/>
            </a:endParaRPr>
          </a:p>
          <a:p>
            <a:pPr indent="0" lvl="0" marL="0" rtl="0" algn="ctr">
              <a:spcBef>
                <a:spcPts val="0"/>
              </a:spcBef>
              <a:spcAft>
                <a:spcPts val="0"/>
              </a:spcAft>
              <a:buSzPts val="990"/>
              <a:buNone/>
            </a:pPr>
            <a:r>
              <a:rPr lang="en" sz="2280">
                <a:latin typeface="Calibri"/>
                <a:ea typeface="Calibri"/>
                <a:cs typeface="Calibri"/>
                <a:sym typeface="Calibri"/>
              </a:rPr>
              <a:t>Housing </a:t>
            </a:r>
            <a:r>
              <a:rPr lang="en" sz="2280">
                <a:latin typeface="Calibri"/>
                <a:ea typeface="Calibri"/>
                <a:cs typeface="Calibri"/>
                <a:sym typeface="Calibri"/>
              </a:rPr>
              <a:t>Shortage</a:t>
            </a:r>
            <a:endParaRPr sz="2280">
              <a:latin typeface="Calibri"/>
              <a:ea typeface="Calibri"/>
              <a:cs typeface="Calibri"/>
              <a:sym typeface="Calibri"/>
            </a:endParaRPr>
          </a:p>
        </p:txBody>
      </p:sp>
      <p:sp>
        <p:nvSpPr>
          <p:cNvPr id="60" name="Google Shape;60;p13"/>
          <p:cNvSpPr txBox="1"/>
          <p:nvPr>
            <p:ph idx="1" type="subTitle"/>
          </p:nvPr>
        </p:nvSpPr>
        <p:spPr>
          <a:xfrm>
            <a:off x="2743800" y="3266925"/>
            <a:ext cx="3643800" cy="701400"/>
          </a:xfrm>
          <a:prstGeom prst="rect">
            <a:avLst/>
          </a:prstGeom>
        </p:spPr>
        <p:txBody>
          <a:bodyPr anchorCtr="0" anchor="b" bIns="91425" lIns="91425" spcFirstLastPara="1" rIns="91425" wrap="square" tIns="91425">
            <a:normAutofit/>
          </a:bodyPr>
          <a:lstStyle/>
          <a:p>
            <a:pPr indent="0" lvl="0" marL="0" rtl="0" algn="ctr">
              <a:lnSpc>
                <a:spcPct val="90000"/>
              </a:lnSpc>
              <a:spcBef>
                <a:spcPts val="0"/>
              </a:spcBef>
              <a:spcAft>
                <a:spcPts val="0"/>
              </a:spcAft>
              <a:buNone/>
            </a:pPr>
            <a:r>
              <a:rPr b="0" lang="en" sz="1600">
                <a:latin typeface="Calibri"/>
                <a:ea typeface="Calibri"/>
                <a:cs typeface="Calibri"/>
                <a:sym typeface="Calibri"/>
              </a:rPr>
              <a:t>Khairun Fahmi &amp; Salma Haoudi</a:t>
            </a:r>
            <a:endParaRPr b="0" sz="1600">
              <a:latin typeface="Calibri"/>
              <a:ea typeface="Calibri"/>
              <a:cs typeface="Calibri"/>
              <a:sym typeface="Calibri"/>
            </a:endParaRPr>
          </a:p>
          <a:p>
            <a:pPr indent="0" lvl="0" marL="0" rtl="0" algn="ctr">
              <a:lnSpc>
                <a:spcPct val="90000"/>
              </a:lnSpc>
              <a:spcBef>
                <a:spcPts val="0"/>
              </a:spcBef>
              <a:spcAft>
                <a:spcPts val="0"/>
              </a:spcAft>
              <a:buNone/>
            </a:pPr>
            <a:r>
              <a:rPr b="0" lang="en" sz="1600">
                <a:latin typeface="Calibri"/>
                <a:ea typeface="Calibri"/>
                <a:cs typeface="Calibri"/>
                <a:sym typeface="Calibri"/>
              </a:rPr>
              <a:t>URSP 688Y</a:t>
            </a:r>
            <a:endParaRPr b="0" sz="1600">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pic>
        <p:nvPicPr>
          <p:cNvPr id="120" name="Google Shape;120;p22"/>
          <p:cNvPicPr preferRelativeResize="0"/>
          <p:nvPr/>
        </p:nvPicPr>
        <p:blipFill>
          <a:blip r:embed="rId3">
            <a:alphaModFix/>
          </a:blip>
          <a:stretch>
            <a:fillRect/>
          </a:stretch>
        </p:blipFill>
        <p:spPr>
          <a:xfrm>
            <a:off x="1857475" y="1017450"/>
            <a:ext cx="5706231" cy="3821251"/>
          </a:xfrm>
          <a:prstGeom prst="rect">
            <a:avLst/>
          </a:prstGeom>
          <a:noFill/>
          <a:ln>
            <a:noFill/>
          </a:ln>
        </p:spPr>
      </p:pic>
      <p:sp>
        <p:nvSpPr>
          <p:cNvPr id="121" name="Google Shape;121;p22"/>
          <p:cNvSpPr txBox="1"/>
          <p:nvPr/>
        </p:nvSpPr>
        <p:spPr>
          <a:xfrm>
            <a:off x="529175" y="1081850"/>
            <a:ext cx="1011300" cy="107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Lato"/>
                <a:ea typeface="Lato"/>
                <a:cs typeface="Lato"/>
                <a:sym typeface="Lato"/>
              </a:rPr>
              <a:t>Takoma</a:t>
            </a:r>
            <a:endParaRPr sz="1800">
              <a:solidFill>
                <a:schemeClr val="dk2"/>
              </a:solidFill>
              <a:latin typeface="Lato"/>
              <a:ea typeface="Lato"/>
              <a:cs typeface="Lato"/>
              <a:sym typeface="Lato"/>
            </a:endParaRPr>
          </a:p>
          <a:p>
            <a:pPr indent="0" lvl="0" marL="0" rtl="0" algn="l">
              <a:spcBef>
                <a:spcPts val="0"/>
              </a:spcBef>
              <a:spcAft>
                <a:spcPts val="0"/>
              </a:spcAft>
              <a:buNone/>
            </a:pPr>
            <a:r>
              <a:rPr lang="en" sz="1800">
                <a:solidFill>
                  <a:schemeClr val="dk2"/>
                </a:solidFill>
                <a:latin typeface="Lato"/>
                <a:ea typeface="Lato"/>
                <a:cs typeface="Lato"/>
                <a:sym typeface="Lato"/>
              </a:rPr>
              <a:t>Park</a:t>
            </a:r>
            <a:endParaRPr sz="1800">
              <a:solidFill>
                <a:schemeClr val="dk2"/>
              </a:solidFill>
              <a:latin typeface="Lato"/>
              <a:ea typeface="Lato"/>
              <a:cs typeface="Lato"/>
              <a:sym typeface="Lato"/>
            </a:endParaRPr>
          </a:p>
          <a:p>
            <a:pPr indent="0" lvl="0" marL="0" rtl="0" algn="l">
              <a:spcBef>
                <a:spcPts val="0"/>
              </a:spcBef>
              <a:spcAft>
                <a:spcPts val="0"/>
              </a:spcAft>
              <a:buNone/>
            </a:pPr>
            <a:r>
              <a:rPr lang="en" sz="1800">
                <a:solidFill>
                  <a:schemeClr val="dk2"/>
                </a:solidFill>
                <a:latin typeface="Lato"/>
                <a:ea typeface="Lato"/>
                <a:cs typeface="Lato"/>
                <a:sym typeface="Lato"/>
              </a:rPr>
              <a:t>Station</a:t>
            </a:r>
            <a:endParaRPr sz="1800">
              <a:solidFill>
                <a:schemeClr val="dk2"/>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Implications</a:t>
            </a:r>
            <a:endParaRPr/>
          </a:p>
        </p:txBody>
      </p:sp>
      <p:sp>
        <p:nvSpPr>
          <p:cNvPr id="127" name="Google Shape;127;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a:p>
          <a:p>
            <a:pPr indent="0" lvl="0" marL="0" rtl="0" algn="l">
              <a:spcBef>
                <a:spcPts val="1200"/>
              </a:spcBef>
              <a:spcAft>
                <a:spcPts val="0"/>
              </a:spcAft>
              <a:buNone/>
            </a:pPr>
            <a:r>
              <a:rPr lang="en"/>
              <a:t>The ADUs distribution patterns on the map do not reveal any correlation between metro stops locations and ADUs development in Montgomery County</a:t>
            </a:r>
            <a:endParaRPr/>
          </a:p>
          <a:p>
            <a:pPr indent="0" lvl="0" marL="0" rtl="0" algn="l">
              <a:spcBef>
                <a:spcPts val="1200"/>
              </a:spcBef>
              <a:spcAft>
                <a:spcPts val="1200"/>
              </a:spcAft>
              <a:buNone/>
            </a:pPr>
            <a:r>
              <a:rPr b="1" i="1" lang="en"/>
              <a:t>M</a:t>
            </a:r>
            <a:r>
              <a:rPr b="1" lang="en"/>
              <a:t>ore </a:t>
            </a:r>
            <a:r>
              <a:rPr b="1" i="1" lang="en"/>
              <a:t>qualitative and quantitative research</a:t>
            </a:r>
            <a:r>
              <a:rPr lang="en"/>
              <a:t> needs to be done on parking requirements, impact fees, zoning requirements, and the socio-economic aspects of Montgomery county to be able to define what has a strong correlation with ADUs development.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Brief background</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FAHMI?</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Defintions</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ADU?</a:t>
            </a:r>
            <a:endParaRPr/>
          </a:p>
          <a:p>
            <a:pPr indent="0" lvl="0" marL="0" rtl="0" algn="l">
              <a:spcBef>
                <a:spcPts val="1200"/>
              </a:spcBef>
              <a:spcAft>
                <a:spcPts val="0"/>
              </a:spcAft>
              <a:buNone/>
            </a:pPr>
            <a:r>
              <a:rPr lang="en"/>
              <a:t>RLU?</a:t>
            </a:r>
            <a:endParaRPr/>
          </a:p>
          <a:p>
            <a:pPr indent="0" lvl="0" marL="0" rtl="0" algn="l">
              <a:spcBef>
                <a:spcPts val="1200"/>
              </a:spcBef>
              <a:spcAft>
                <a:spcPts val="1200"/>
              </a:spcAft>
              <a:buNone/>
            </a:pPr>
            <a:r>
              <a:rPr lang="en"/>
              <a:t>ACC?</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question</a:t>
            </a:r>
            <a:endParaRPr/>
          </a:p>
        </p:txBody>
      </p:sp>
      <p:pic>
        <p:nvPicPr>
          <p:cNvPr id="78" name="Google Shape;78;p16"/>
          <p:cNvPicPr preferRelativeResize="0"/>
          <p:nvPr/>
        </p:nvPicPr>
        <p:blipFill rotWithShape="1">
          <a:blip r:embed="rId3">
            <a:alphaModFix/>
          </a:blip>
          <a:srcRect b="14552" l="0" r="0" t="18540"/>
          <a:stretch/>
        </p:blipFill>
        <p:spPr>
          <a:xfrm>
            <a:off x="4635025" y="0"/>
            <a:ext cx="3899375" cy="5032975"/>
          </a:xfrm>
          <a:prstGeom prst="rect">
            <a:avLst/>
          </a:prstGeom>
          <a:noFill/>
          <a:ln>
            <a:noFill/>
          </a:ln>
        </p:spPr>
      </p:pic>
      <p:sp>
        <p:nvSpPr>
          <p:cNvPr id="79" name="Google Shape;79;p16"/>
          <p:cNvSpPr/>
          <p:nvPr/>
        </p:nvSpPr>
        <p:spPr>
          <a:xfrm>
            <a:off x="4703700" y="905475"/>
            <a:ext cx="3151500" cy="353400"/>
          </a:xfrm>
          <a:prstGeom prst="rect">
            <a:avLst/>
          </a:prstGeom>
          <a:noFill/>
          <a:ln cap="flat" cmpd="sng" w="38100">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0" name="Google Shape;80;p16"/>
          <p:cNvSpPr/>
          <p:nvPr/>
        </p:nvSpPr>
        <p:spPr>
          <a:xfrm>
            <a:off x="4982850" y="1004775"/>
            <a:ext cx="54600" cy="54600"/>
          </a:xfrm>
          <a:prstGeom prst="ellipse">
            <a:avLst/>
          </a:pr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
        <p:nvSpPr>
          <p:cNvPr id="81" name="Google Shape;81;p16"/>
          <p:cNvSpPr/>
          <p:nvPr/>
        </p:nvSpPr>
        <p:spPr>
          <a:xfrm>
            <a:off x="5401225" y="4045300"/>
            <a:ext cx="2566200" cy="190500"/>
          </a:xfrm>
          <a:prstGeom prst="rect">
            <a:avLst/>
          </a:prstGeom>
          <a:solidFill>
            <a:srgbClr val="FFFF00">
              <a:alpha val="49090"/>
            </a:srgbClr>
          </a:solidFill>
          <a:ln cap="flat" cmpd="sng" w="9525">
            <a:solidFill>
              <a:srgbClr val="FFD966"/>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7"/>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question</a:t>
            </a:r>
            <a:endParaRPr/>
          </a:p>
        </p:txBody>
      </p:sp>
      <p:sp>
        <p:nvSpPr>
          <p:cNvPr id="87" name="Google Shape;87;p17"/>
          <p:cNvSpPr txBox="1"/>
          <p:nvPr/>
        </p:nvSpPr>
        <p:spPr>
          <a:xfrm>
            <a:off x="893700" y="1552225"/>
            <a:ext cx="6984900" cy="21285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2700">
                <a:solidFill>
                  <a:schemeClr val="dk2"/>
                </a:solidFill>
                <a:latin typeface="Lato"/>
                <a:ea typeface="Lato"/>
                <a:cs typeface="Lato"/>
                <a:sym typeface="Lato"/>
              </a:rPr>
              <a:t>What is the correlation between </a:t>
            </a:r>
            <a:r>
              <a:rPr lang="en" sz="2700">
                <a:solidFill>
                  <a:schemeClr val="dk2"/>
                </a:solidFill>
                <a:latin typeface="Lato"/>
                <a:ea typeface="Lato"/>
                <a:cs typeface="Lato"/>
                <a:sym typeface="Lato"/>
              </a:rPr>
              <a:t>Accessory Dwelling Units’ (ADU’s) development and proximity to metro stations in Montgomery County?</a:t>
            </a:r>
            <a:endParaRPr sz="2700">
              <a:solidFill>
                <a:schemeClr val="dk2"/>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Objectives and Process</a:t>
            </a:r>
            <a:endParaRPr/>
          </a:p>
        </p:txBody>
      </p:sp>
      <p:sp>
        <p:nvSpPr>
          <p:cNvPr id="93" name="Google Shape;93;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n">
                <a:latin typeface="Arial"/>
                <a:ea typeface="Arial"/>
                <a:cs typeface="Arial"/>
                <a:sym typeface="Arial"/>
              </a:rPr>
              <a:t>Measure homeowners demand for ADUs </a:t>
            </a:r>
            <a:endParaRPr>
              <a:latin typeface="Arial"/>
              <a:ea typeface="Arial"/>
              <a:cs typeface="Arial"/>
              <a:sym typeface="Arial"/>
            </a:endParaRPr>
          </a:p>
          <a:p>
            <a:pPr indent="0" lvl="0" marL="0" rtl="0" algn="l">
              <a:lnSpc>
                <a:spcPct val="100000"/>
              </a:lnSpc>
              <a:spcBef>
                <a:spcPts val="0"/>
              </a:spcBef>
              <a:spcAft>
                <a:spcPts val="0"/>
              </a:spcAft>
              <a:buNone/>
            </a:pPr>
            <a:r>
              <a:t/>
            </a:r>
            <a:endParaRPr>
              <a:latin typeface="Arial"/>
              <a:ea typeface="Arial"/>
              <a:cs typeface="Arial"/>
              <a:sym typeface="Arial"/>
            </a:endParaRPr>
          </a:p>
          <a:p>
            <a:pPr indent="-342900" lvl="0" marL="457200" rtl="0" algn="l">
              <a:lnSpc>
                <a:spcPct val="100000"/>
              </a:lnSpc>
              <a:spcBef>
                <a:spcPts val="0"/>
              </a:spcBef>
              <a:spcAft>
                <a:spcPts val="0"/>
              </a:spcAft>
              <a:buClr>
                <a:schemeClr val="dk2"/>
              </a:buClr>
              <a:buSzPts val="1800"/>
              <a:buFont typeface="Arial"/>
              <a:buChar char="●"/>
            </a:pPr>
            <a:r>
              <a:rPr lang="en">
                <a:latin typeface="Arial"/>
                <a:ea typeface="Arial"/>
                <a:cs typeface="Arial"/>
                <a:sym typeface="Arial"/>
              </a:rPr>
              <a:t>Assess the potential number of RLUs that can become ADUs though regulatory streamlining</a:t>
            </a:r>
            <a:endParaRPr>
              <a:latin typeface="Arial"/>
              <a:ea typeface="Arial"/>
              <a:cs typeface="Arial"/>
              <a:sym typeface="Arial"/>
            </a:endParaRPr>
          </a:p>
          <a:p>
            <a:pPr indent="0" lvl="0" marL="457200" rtl="0" algn="l">
              <a:lnSpc>
                <a:spcPct val="100000"/>
              </a:lnSpc>
              <a:spcBef>
                <a:spcPts val="0"/>
              </a:spcBef>
              <a:spcAft>
                <a:spcPts val="0"/>
              </a:spcAft>
              <a:buNone/>
            </a:pPr>
            <a:r>
              <a:t/>
            </a:r>
            <a:endParaRPr>
              <a:latin typeface="Arial"/>
              <a:ea typeface="Arial"/>
              <a:cs typeface="Arial"/>
              <a:sym typeface="Arial"/>
            </a:endParaRPr>
          </a:p>
          <a:p>
            <a:pPr indent="-342900" lvl="0" marL="457200" rtl="0" algn="l">
              <a:lnSpc>
                <a:spcPct val="100000"/>
              </a:lnSpc>
              <a:spcBef>
                <a:spcPts val="0"/>
              </a:spcBef>
              <a:spcAft>
                <a:spcPts val="0"/>
              </a:spcAft>
              <a:buClr>
                <a:schemeClr val="dk2"/>
              </a:buClr>
              <a:buSzPts val="1800"/>
              <a:buFont typeface="Arial"/>
              <a:buChar char="●"/>
            </a:pPr>
            <a:r>
              <a:rPr lang="en">
                <a:latin typeface="Arial"/>
                <a:ea typeface="Arial"/>
                <a:cs typeface="Arial"/>
                <a:sym typeface="Arial"/>
              </a:rPr>
              <a:t>Assess the number of additional housing ADUs offered within 1 mile of metro station</a:t>
            </a:r>
            <a:endParaRPr>
              <a:latin typeface="Arial"/>
              <a:ea typeface="Arial"/>
              <a:cs typeface="Arial"/>
              <a:sym typeface="Arial"/>
            </a:endParaRPr>
          </a:p>
          <a:p>
            <a:pPr indent="0" lvl="0" marL="0" rtl="0" algn="l">
              <a:lnSpc>
                <a:spcPct val="100000"/>
              </a:lnSpc>
              <a:spcBef>
                <a:spcPts val="0"/>
              </a:spcBef>
              <a:spcAft>
                <a:spcPts val="0"/>
              </a:spcAft>
              <a:buNone/>
            </a:pPr>
            <a:r>
              <a:t/>
            </a:r>
            <a:endParaRPr>
              <a:latin typeface="Arial"/>
              <a:ea typeface="Arial"/>
              <a:cs typeface="Arial"/>
              <a:sym typeface="Arial"/>
            </a:endParaRPr>
          </a:p>
          <a:p>
            <a:pPr indent="0" lvl="0" marL="0" rtl="0" algn="l">
              <a:lnSpc>
                <a:spcPct val="100000"/>
              </a:lnSpc>
              <a:spcBef>
                <a:spcPts val="0"/>
              </a:spcBef>
              <a:spcAft>
                <a:spcPts val="0"/>
              </a:spcAft>
              <a:buNone/>
            </a:pPr>
            <a:r>
              <a:t/>
            </a:r>
            <a:endParaRPr>
              <a:latin typeface="Arial"/>
              <a:ea typeface="Arial"/>
              <a:cs typeface="Arial"/>
              <a:sym typeface="Arial"/>
            </a:endParaRPr>
          </a:p>
          <a:p>
            <a:pPr indent="0" lvl="0" marL="0" rtl="0" algn="l">
              <a:lnSpc>
                <a:spcPct val="100000"/>
              </a:lnSpc>
              <a:spcBef>
                <a:spcPts val="0"/>
              </a:spcBef>
              <a:spcAft>
                <a:spcPts val="0"/>
              </a:spcAft>
              <a:buNone/>
            </a:pPr>
            <a:r>
              <a:t/>
            </a:r>
            <a:endParaRPr>
              <a:latin typeface="Arial"/>
              <a:ea typeface="Arial"/>
              <a:cs typeface="Arial"/>
              <a:sym typeface="Arial"/>
            </a:endParaRPr>
          </a:p>
          <a:p>
            <a:pPr indent="0" lvl="0" marL="0" rtl="0" algn="l">
              <a:lnSpc>
                <a:spcPct val="100000"/>
              </a:lnSpc>
              <a:spcBef>
                <a:spcPts val="0"/>
              </a:spcBef>
              <a:spcAft>
                <a:spcPts val="0"/>
              </a:spcAft>
              <a:buNone/>
            </a:pPr>
            <a:r>
              <a:t/>
            </a:r>
            <a:endParaRPr>
              <a:latin typeface="Arial"/>
              <a:ea typeface="Arial"/>
              <a:cs typeface="Arial"/>
              <a:sym typeface="Arial"/>
            </a:endParaRPr>
          </a:p>
          <a:p>
            <a:pPr indent="0" lvl="0" marL="0" rtl="0" algn="l">
              <a:lnSpc>
                <a:spcPct val="100000"/>
              </a:lnSpc>
              <a:spcBef>
                <a:spcPts val="0"/>
              </a:spcBef>
              <a:spcAft>
                <a:spcPts val="0"/>
              </a:spcAft>
              <a:buNone/>
            </a:pPr>
            <a:r>
              <a:rPr lang="en">
                <a:latin typeface="Arial"/>
                <a:ea typeface="Arial"/>
                <a:cs typeface="Arial"/>
                <a:sym typeface="Arial"/>
              </a:rPr>
              <a:t>How many ADUs, RLUs, and ACC3 are within 15 min walk from metro stops in Montgomery County? </a:t>
            </a:r>
            <a:endParaRPr>
              <a:latin typeface="Arial"/>
              <a:ea typeface="Arial"/>
              <a:cs typeface="Arial"/>
              <a:sym typeface="Arial"/>
            </a:endParaRPr>
          </a:p>
        </p:txBody>
      </p:sp>
      <p:cxnSp>
        <p:nvCxnSpPr>
          <p:cNvPr id="94" name="Google Shape;94;p18"/>
          <p:cNvCxnSpPr/>
          <p:nvPr/>
        </p:nvCxnSpPr>
        <p:spPr>
          <a:xfrm>
            <a:off x="4468525" y="3045650"/>
            <a:ext cx="0" cy="61140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9"/>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Methods</a:t>
            </a:r>
            <a:endParaRPr/>
          </a:p>
        </p:txBody>
      </p:sp>
      <p:sp>
        <p:nvSpPr>
          <p:cNvPr id="100" name="Google Shape;100;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FAHMI?</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pic>
        <p:nvPicPr>
          <p:cNvPr id="106" name="Google Shape;106;p20"/>
          <p:cNvPicPr preferRelativeResize="0"/>
          <p:nvPr/>
        </p:nvPicPr>
        <p:blipFill>
          <a:blip r:embed="rId3">
            <a:alphaModFix/>
          </a:blip>
          <a:stretch>
            <a:fillRect/>
          </a:stretch>
        </p:blipFill>
        <p:spPr>
          <a:xfrm>
            <a:off x="1986850" y="934650"/>
            <a:ext cx="5601946" cy="38212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391350"/>
            <a:ext cx="8520600" cy="626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12" name="Google Shape;112;p21"/>
          <p:cNvSpPr/>
          <p:nvPr/>
        </p:nvSpPr>
        <p:spPr>
          <a:xfrm>
            <a:off x="6275750" y="937125"/>
            <a:ext cx="1605300" cy="315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pic>
        <p:nvPicPr>
          <p:cNvPr id="113" name="Google Shape;113;p21"/>
          <p:cNvPicPr preferRelativeResize="0"/>
          <p:nvPr/>
        </p:nvPicPr>
        <p:blipFill>
          <a:blip r:embed="rId3">
            <a:alphaModFix/>
          </a:blip>
          <a:stretch>
            <a:fillRect/>
          </a:stretch>
        </p:blipFill>
        <p:spPr>
          <a:xfrm>
            <a:off x="1418988" y="1075275"/>
            <a:ext cx="6306015" cy="3586574"/>
          </a:xfrm>
          <a:prstGeom prst="rect">
            <a:avLst/>
          </a:prstGeom>
          <a:noFill/>
          <a:ln>
            <a:noFill/>
          </a:ln>
        </p:spPr>
      </p:pic>
      <p:sp>
        <p:nvSpPr>
          <p:cNvPr id="114" name="Google Shape;114;p21"/>
          <p:cNvSpPr/>
          <p:nvPr/>
        </p:nvSpPr>
        <p:spPr>
          <a:xfrm>
            <a:off x="7255475" y="1075275"/>
            <a:ext cx="399900" cy="3311100"/>
          </a:xfrm>
          <a:prstGeom prst="rect">
            <a:avLst/>
          </a:prstGeom>
          <a:noFill/>
          <a:ln cap="flat" cmpd="sng" w="38100">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